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DFA8-D060-4E4B-9943-9F0CE49996FD}" type="datetimeFigureOut">
              <a:rPr lang="en-IE" smtClean="0"/>
              <a:t>27/10/2011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27A4D-4EFC-4ABB-9FE1-F9328E83DF4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DFA8-D060-4E4B-9943-9F0CE49996FD}" type="datetimeFigureOut">
              <a:rPr lang="en-IE" smtClean="0"/>
              <a:t>27/10/2011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27A4D-4EFC-4ABB-9FE1-F9328E83DF4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DFA8-D060-4E4B-9943-9F0CE49996FD}" type="datetimeFigureOut">
              <a:rPr lang="en-IE" smtClean="0"/>
              <a:t>27/10/2011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27A4D-4EFC-4ABB-9FE1-F9328E83DF4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DFA8-D060-4E4B-9943-9F0CE49996FD}" type="datetimeFigureOut">
              <a:rPr lang="en-IE" smtClean="0"/>
              <a:t>27/10/2011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27A4D-4EFC-4ABB-9FE1-F9328E83DF4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DFA8-D060-4E4B-9943-9F0CE49996FD}" type="datetimeFigureOut">
              <a:rPr lang="en-IE" smtClean="0"/>
              <a:t>27/10/2011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27A4D-4EFC-4ABB-9FE1-F9328E83DF4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DFA8-D060-4E4B-9943-9F0CE49996FD}" type="datetimeFigureOut">
              <a:rPr lang="en-IE" smtClean="0"/>
              <a:t>27/10/2011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27A4D-4EFC-4ABB-9FE1-F9328E83DF4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DFA8-D060-4E4B-9943-9F0CE49996FD}" type="datetimeFigureOut">
              <a:rPr lang="en-IE" smtClean="0"/>
              <a:t>27/10/2011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27A4D-4EFC-4ABB-9FE1-F9328E83DF4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DFA8-D060-4E4B-9943-9F0CE49996FD}" type="datetimeFigureOut">
              <a:rPr lang="en-IE" smtClean="0"/>
              <a:t>27/10/2011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27A4D-4EFC-4ABB-9FE1-F9328E83DF4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DFA8-D060-4E4B-9943-9F0CE49996FD}" type="datetimeFigureOut">
              <a:rPr lang="en-IE" smtClean="0"/>
              <a:t>27/10/2011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27A4D-4EFC-4ABB-9FE1-F9328E83DF4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DFA8-D060-4E4B-9943-9F0CE49996FD}" type="datetimeFigureOut">
              <a:rPr lang="en-IE" smtClean="0"/>
              <a:t>27/10/2011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27A4D-4EFC-4ABB-9FE1-F9328E83DF4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DFA8-D060-4E4B-9943-9F0CE49996FD}" type="datetimeFigureOut">
              <a:rPr lang="en-IE" smtClean="0"/>
              <a:t>27/10/2011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27A4D-4EFC-4ABB-9FE1-F9328E83DF4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BDFA8-D060-4E4B-9943-9F0CE49996FD}" type="datetimeFigureOut">
              <a:rPr lang="en-IE" smtClean="0"/>
              <a:t>27/10/2011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27A4D-4EFC-4ABB-9FE1-F9328E83DF44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564904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6000" dirty="0" smtClean="0"/>
              <a:t>Janssen Pharmaceutical Ltd</a:t>
            </a:r>
            <a:endParaRPr lang="en-IE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836712"/>
            <a:ext cx="831131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200" dirty="0" smtClean="0">
                <a:solidFill>
                  <a:srgbClr val="0070C0"/>
                </a:solidFill>
              </a:rPr>
              <a:t>Subsidiary of Johnson &amp; Johnson (founded 1886)</a:t>
            </a:r>
          </a:p>
          <a:p>
            <a:endParaRPr lang="en-IE" sz="3200" dirty="0" smtClean="0">
              <a:solidFill>
                <a:srgbClr val="0070C0"/>
              </a:solidFill>
            </a:endParaRPr>
          </a:p>
          <a:p>
            <a:endParaRPr lang="en-IE" sz="3200" dirty="0">
              <a:solidFill>
                <a:srgbClr val="0070C0"/>
              </a:solidFill>
            </a:endParaRPr>
          </a:p>
          <a:p>
            <a:endParaRPr lang="en-IE" sz="3200" dirty="0">
              <a:solidFill>
                <a:srgbClr val="0070C0"/>
              </a:solidFill>
            </a:endParaRPr>
          </a:p>
          <a:p>
            <a:r>
              <a:rPr lang="en-IE" sz="3200" dirty="0" smtClean="0">
                <a:solidFill>
                  <a:srgbClr val="0070C0"/>
                </a:solidFill>
              </a:rPr>
              <a:t>Situated in Little Island Cork</a:t>
            </a:r>
          </a:p>
          <a:p>
            <a:endParaRPr lang="en-IE" sz="3200" dirty="0" smtClean="0">
              <a:solidFill>
                <a:srgbClr val="0070C0"/>
              </a:solidFill>
            </a:endParaRPr>
          </a:p>
          <a:p>
            <a:endParaRPr lang="en-IE" sz="3200" dirty="0">
              <a:solidFill>
                <a:srgbClr val="0070C0"/>
              </a:solidFill>
            </a:endParaRPr>
          </a:p>
          <a:p>
            <a:endParaRPr lang="en-IE" sz="3200" dirty="0">
              <a:solidFill>
                <a:srgbClr val="0070C0"/>
              </a:solidFill>
            </a:endParaRPr>
          </a:p>
          <a:p>
            <a:r>
              <a:rPr lang="en-IE" sz="3200" dirty="0" smtClean="0">
                <a:solidFill>
                  <a:srgbClr val="0070C0"/>
                </a:solidFill>
              </a:rPr>
              <a:t>Founded in 1981</a:t>
            </a:r>
            <a:endParaRPr lang="en-IE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764704"/>
            <a:ext cx="816261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200" dirty="0" smtClean="0">
                <a:solidFill>
                  <a:srgbClr val="0070C0"/>
                </a:solidFill>
              </a:rPr>
              <a:t>Employs 230 people</a:t>
            </a:r>
          </a:p>
          <a:p>
            <a:endParaRPr lang="en-IE" sz="3200" dirty="0">
              <a:solidFill>
                <a:srgbClr val="0070C0"/>
              </a:solidFill>
            </a:endParaRPr>
          </a:p>
          <a:p>
            <a:endParaRPr lang="en-IE" sz="3200" dirty="0" smtClean="0">
              <a:solidFill>
                <a:srgbClr val="0070C0"/>
              </a:solidFill>
            </a:endParaRPr>
          </a:p>
          <a:p>
            <a:endParaRPr lang="en-IE" sz="3200" dirty="0">
              <a:solidFill>
                <a:srgbClr val="0070C0"/>
              </a:solidFill>
            </a:endParaRPr>
          </a:p>
          <a:p>
            <a:r>
              <a:rPr lang="en-IE" sz="3200" dirty="0" smtClean="0">
                <a:solidFill>
                  <a:srgbClr val="0070C0"/>
                </a:solidFill>
              </a:rPr>
              <a:t>Occupies a 14 acre site at Little Island</a:t>
            </a:r>
          </a:p>
          <a:p>
            <a:endParaRPr lang="en-IE" sz="3200" dirty="0">
              <a:solidFill>
                <a:srgbClr val="0070C0"/>
              </a:solidFill>
            </a:endParaRPr>
          </a:p>
          <a:p>
            <a:endParaRPr lang="en-IE" sz="3200" dirty="0" smtClean="0">
              <a:solidFill>
                <a:srgbClr val="0070C0"/>
              </a:solidFill>
            </a:endParaRPr>
          </a:p>
          <a:p>
            <a:endParaRPr lang="en-IE" sz="3200" dirty="0">
              <a:solidFill>
                <a:srgbClr val="0070C0"/>
              </a:solidFill>
            </a:endParaRPr>
          </a:p>
          <a:p>
            <a:r>
              <a:rPr lang="en-IE" sz="3200" dirty="0" smtClean="0">
                <a:solidFill>
                  <a:srgbClr val="0070C0"/>
                </a:solidFill>
              </a:rPr>
              <a:t>Investment of  100 million in facilities at the site</a:t>
            </a:r>
            <a:endParaRPr lang="en-IE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764704"/>
            <a:ext cx="818115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dirty="0" smtClean="0">
                <a:solidFill>
                  <a:srgbClr val="0070C0"/>
                </a:solidFill>
              </a:rPr>
              <a:t>Janssen founded in Belgium in 1953</a:t>
            </a:r>
          </a:p>
          <a:p>
            <a:endParaRPr lang="en-IE" sz="3600" dirty="0">
              <a:solidFill>
                <a:srgbClr val="0070C0"/>
              </a:solidFill>
            </a:endParaRPr>
          </a:p>
          <a:p>
            <a:endParaRPr lang="en-IE" sz="3600" dirty="0" smtClean="0">
              <a:solidFill>
                <a:srgbClr val="0070C0"/>
              </a:solidFill>
            </a:endParaRPr>
          </a:p>
          <a:p>
            <a:r>
              <a:rPr lang="en-IE" sz="3600" dirty="0" smtClean="0">
                <a:solidFill>
                  <a:srgbClr val="0070C0"/>
                </a:solidFill>
              </a:rPr>
              <a:t>Joined J &amp; J in  1959</a:t>
            </a:r>
          </a:p>
          <a:p>
            <a:endParaRPr lang="en-IE" sz="3600" dirty="0">
              <a:solidFill>
                <a:srgbClr val="0070C0"/>
              </a:solidFill>
            </a:endParaRPr>
          </a:p>
          <a:p>
            <a:endParaRPr lang="en-IE" sz="3600" dirty="0" smtClean="0">
              <a:solidFill>
                <a:srgbClr val="0070C0"/>
              </a:solidFill>
            </a:endParaRPr>
          </a:p>
          <a:p>
            <a:r>
              <a:rPr lang="en-IE" sz="3600" dirty="0" smtClean="0">
                <a:solidFill>
                  <a:srgbClr val="0070C0"/>
                </a:solidFill>
              </a:rPr>
              <a:t>Employs  around 11,000 people worldwide</a:t>
            </a:r>
            <a:endParaRPr lang="en-IE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92696"/>
            <a:ext cx="8211735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rgbClr val="0070C0"/>
                </a:solidFill>
              </a:rPr>
              <a:t>Janssen make </a:t>
            </a:r>
            <a:r>
              <a:rPr lang="en-IE" sz="2800" i="1" dirty="0" smtClean="0">
                <a:solidFill>
                  <a:srgbClr val="0070C0"/>
                </a:solidFill>
              </a:rPr>
              <a:t>ACTIVE PHARMACEUTICAL INGREDIANTS</a:t>
            </a:r>
          </a:p>
          <a:p>
            <a:endParaRPr lang="en-IE" sz="2800" dirty="0">
              <a:solidFill>
                <a:srgbClr val="0070C0"/>
              </a:solidFill>
            </a:endParaRPr>
          </a:p>
          <a:p>
            <a:endParaRPr lang="en-IE" sz="2800" dirty="0" smtClean="0">
              <a:solidFill>
                <a:srgbClr val="0070C0"/>
              </a:solidFill>
            </a:endParaRPr>
          </a:p>
          <a:p>
            <a:r>
              <a:rPr lang="en-IE" sz="2800" dirty="0" smtClean="0">
                <a:solidFill>
                  <a:srgbClr val="0070C0"/>
                </a:solidFill>
              </a:rPr>
              <a:t>These are raw materials for many drugs</a:t>
            </a:r>
          </a:p>
          <a:p>
            <a:endParaRPr lang="en-IE" sz="2800" dirty="0">
              <a:solidFill>
                <a:srgbClr val="0070C0"/>
              </a:solidFill>
            </a:endParaRPr>
          </a:p>
          <a:p>
            <a:endParaRPr lang="en-IE" sz="2800" dirty="0" smtClean="0">
              <a:solidFill>
                <a:srgbClr val="0070C0"/>
              </a:solidFill>
            </a:endParaRPr>
          </a:p>
          <a:p>
            <a:r>
              <a:rPr lang="en-IE" sz="2800" dirty="0" smtClean="0">
                <a:solidFill>
                  <a:srgbClr val="0070C0"/>
                </a:solidFill>
              </a:rPr>
              <a:t>Sold to other companies</a:t>
            </a:r>
          </a:p>
          <a:p>
            <a:endParaRPr lang="en-IE" sz="2800" dirty="0">
              <a:solidFill>
                <a:srgbClr val="0070C0"/>
              </a:solidFill>
            </a:endParaRPr>
          </a:p>
          <a:p>
            <a:endParaRPr lang="en-IE" sz="2800" dirty="0" smtClean="0">
              <a:solidFill>
                <a:srgbClr val="0070C0"/>
              </a:solidFill>
            </a:endParaRPr>
          </a:p>
          <a:p>
            <a:r>
              <a:rPr lang="en-IE" sz="2800" dirty="0" smtClean="0">
                <a:solidFill>
                  <a:srgbClr val="0070C0"/>
                </a:solidFill>
              </a:rPr>
              <a:t>Three of these medicines on the World Health </a:t>
            </a:r>
          </a:p>
          <a:p>
            <a:r>
              <a:rPr lang="en-IE" sz="2800" dirty="0" smtClean="0">
                <a:solidFill>
                  <a:srgbClr val="0070C0"/>
                </a:solidFill>
              </a:rPr>
              <a:t>Organisations “</a:t>
            </a:r>
            <a:r>
              <a:rPr lang="en-IE" sz="2800" i="1" dirty="0" smtClean="0">
                <a:solidFill>
                  <a:srgbClr val="0070C0"/>
                </a:solidFill>
              </a:rPr>
              <a:t>Essential </a:t>
            </a:r>
            <a:r>
              <a:rPr lang="en-IE" sz="2800" i="1" dirty="0" err="1" smtClean="0">
                <a:solidFill>
                  <a:srgbClr val="0070C0"/>
                </a:solidFill>
              </a:rPr>
              <a:t>Drugs”</a:t>
            </a:r>
            <a:r>
              <a:rPr lang="en-IE" sz="2800" dirty="0" err="1" smtClean="0">
                <a:solidFill>
                  <a:srgbClr val="0070C0"/>
                </a:solidFill>
              </a:rPr>
              <a:t>List</a:t>
            </a:r>
            <a:endParaRPr lang="en-IE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85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mcs</dc:creator>
  <cp:lastModifiedBy>mcs</cp:lastModifiedBy>
  <cp:revision>3</cp:revision>
  <dcterms:created xsi:type="dcterms:W3CDTF">2011-10-27T08:32:05Z</dcterms:created>
  <dcterms:modified xsi:type="dcterms:W3CDTF">2011-10-27T08:56:09Z</dcterms:modified>
</cp:coreProperties>
</file>